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66" r:id="rId8"/>
    <p:sldId id="267" r:id="rId9"/>
    <p:sldId id="268" r:id="rId10"/>
    <p:sldId id="271" r:id="rId11"/>
    <p:sldId id="272" r:id="rId12"/>
    <p:sldId id="270" r:id="rId13"/>
    <p:sldId id="273" r:id="rId14"/>
    <p:sldId id="261" r:id="rId15"/>
    <p:sldId id="262" r:id="rId16"/>
    <p:sldId id="263" r:id="rId17"/>
    <p:sldId id="264" r:id="rId18"/>
    <p:sldId id="275" r:id="rId19"/>
    <p:sldId id="274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8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4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28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openxmlformats.org/officeDocument/2006/relationships/customXml" Target="../customXml/item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COCA Standard 10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William J. Pettit, D.O.</a:t>
            </a:r>
          </a:p>
          <a:p>
            <a:r>
              <a:rPr lang="en-US" dirty="0" smtClean="0"/>
              <a:t>Gary Slick, D.O.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28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3" t="26325" r="9431" b="26085"/>
          <a:stretch/>
        </p:blipFill>
        <p:spPr>
          <a:xfrm>
            <a:off x="1741706" y="473553"/>
            <a:ext cx="7491090" cy="5887160"/>
          </a:xfrm>
        </p:spPr>
      </p:pic>
    </p:spTree>
    <p:extLst>
      <p:ext uri="{BB962C8B-B14F-4D97-AF65-F5344CB8AC3E}">
        <p14:creationId xmlns:p14="http://schemas.microsoft.com/office/powerpoint/2010/main" val="168161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2" t="25613" r="2529" b="25419"/>
          <a:stretch/>
        </p:blipFill>
        <p:spPr>
          <a:xfrm>
            <a:off x="956356" y="415635"/>
            <a:ext cx="8628217" cy="6089559"/>
          </a:xfrm>
        </p:spPr>
      </p:pic>
    </p:spTree>
    <p:extLst>
      <p:ext uri="{BB962C8B-B14F-4D97-AF65-F5344CB8AC3E}">
        <p14:creationId xmlns:p14="http://schemas.microsoft.com/office/powerpoint/2010/main" val="266559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4" t="27692" r="2530" b="29576"/>
          <a:stretch/>
        </p:blipFill>
        <p:spPr>
          <a:xfrm>
            <a:off x="1312600" y="839586"/>
            <a:ext cx="8788127" cy="5278581"/>
          </a:xfrm>
        </p:spPr>
      </p:pic>
    </p:spTree>
    <p:extLst>
      <p:ext uri="{BB962C8B-B14F-4D97-AF65-F5344CB8AC3E}">
        <p14:creationId xmlns:p14="http://schemas.microsoft.com/office/powerpoint/2010/main" val="243435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4" t="5995" r="13464" b="13186"/>
          <a:stretch/>
        </p:blipFill>
        <p:spPr>
          <a:xfrm>
            <a:off x="2660073" y="182880"/>
            <a:ext cx="5153891" cy="6506071"/>
          </a:xfrm>
        </p:spPr>
      </p:pic>
    </p:spTree>
    <p:extLst>
      <p:ext uri="{BB962C8B-B14F-4D97-AF65-F5344CB8AC3E}">
        <p14:creationId xmlns:p14="http://schemas.microsoft.com/office/powerpoint/2010/main" val="3101410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Element </a:t>
            </a:r>
            <a:r>
              <a:rPr lang="en-US" b="1" dirty="0" smtClean="0"/>
              <a:t>10.2: 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ACGME Accredited GME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 COM must provide a mechanism to assist new and existing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graduate medical education programs in meeting the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requirements for accreditation by the Accreditation Council for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Graduate Medical Education (ACGME)</a:t>
            </a:r>
          </a:p>
        </p:txBody>
      </p:sp>
    </p:spTree>
    <p:extLst>
      <p:ext uri="{BB962C8B-B14F-4D97-AF65-F5344CB8AC3E}">
        <p14:creationId xmlns:p14="http://schemas.microsoft.com/office/powerpoint/2010/main" val="2719667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" t="2059" r="2166" b="1863"/>
          <a:stretch/>
        </p:blipFill>
        <p:spPr>
          <a:xfrm rot="5400000">
            <a:off x="2478170" y="-1446539"/>
            <a:ext cx="6399699" cy="9808170"/>
          </a:xfrm>
        </p:spPr>
      </p:pic>
    </p:spTree>
    <p:extLst>
      <p:ext uri="{BB962C8B-B14F-4D97-AF65-F5344CB8AC3E}">
        <p14:creationId xmlns:p14="http://schemas.microsoft.com/office/powerpoint/2010/main" val="154081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" t="1919" r="2236" b="1718"/>
          <a:stretch/>
        </p:blipFill>
        <p:spPr>
          <a:xfrm rot="5400000">
            <a:off x="2467850" y="-956995"/>
            <a:ext cx="6411173" cy="886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4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Element </a:t>
            </a:r>
            <a:r>
              <a:rPr lang="en-US" b="1" dirty="0" smtClean="0"/>
              <a:t>10.3: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Osteopathic Recognition GME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 COM must provide a mechanism to assist graduate medical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education programs accredited by the Accreditation Council for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Graduate Medical Education (ACGME) in meeting the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requirements of osteopathic recognition.</a:t>
            </a:r>
          </a:p>
        </p:txBody>
      </p:sp>
    </p:spTree>
    <p:extLst>
      <p:ext uri="{BB962C8B-B14F-4D97-AF65-F5344CB8AC3E}">
        <p14:creationId xmlns:p14="http://schemas.microsoft.com/office/powerpoint/2010/main" val="172902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2" y="71585"/>
            <a:ext cx="11779134" cy="659935"/>
          </a:xfrm>
        </p:spPr>
        <p:txBody>
          <a:bodyPr>
            <a:normAutofit/>
          </a:bodyPr>
          <a:lstStyle/>
          <a:p>
            <a:r>
              <a:rPr lang="en-US" dirty="0"/>
              <a:t>CURRENT STATUS OF ACGME PROGRAM </a:t>
            </a:r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9381" y="1039088"/>
            <a:ext cx="4281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OSU-CHS SPONSORSHIP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9381" y="2061557"/>
            <a:ext cx="3183775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u="sng" dirty="0"/>
              <a:t>Continued Accreditation</a:t>
            </a:r>
            <a:endParaRPr lang="en-US" sz="1300" dirty="0"/>
          </a:p>
          <a:p>
            <a:r>
              <a:rPr lang="en-US" sz="1300" dirty="0"/>
              <a:t>Internal Medicine-OSUMC</a:t>
            </a:r>
          </a:p>
          <a:p>
            <a:r>
              <a:rPr lang="en-US" sz="1300" dirty="0"/>
              <a:t>Pediatrics-OSUMC</a:t>
            </a:r>
          </a:p>
          <a:p>
            <a:r>
              <a:rPr lang="en-US" sz="1300" dirty="0"/>
              <a:t> </a:t>
            </a:r>
          </a:p>
          <a:p>
            <a:r>
              <a:rPr lang="en-US" sz="1300" u="sng" dirty="0"/>
              <a:t>Initial Accreditation</a:t>
            </a:r>
            <a:endParaRPr lang="en-US" sz="1300" dirty="0"/>
          </a:p>
          <a:p>
            <a:r>
              <a:rPr lang="en-US" sz="1300" dirty="0"/>
              <a:t>Anesthesiology		</a:t>
            </a:r>
          </a:p>
          <a:p>
            <a:r>
              <a:rPr lang="en-US" sz="1300" dirty="0"/>
              <a:t>Emergency Medicine-OSUMC		</a:t>
            </a:r>
          </a:p>
          <a:p>
            <a:r>
              <a:rPr lang="en-US" sz="1300" dirty="0"/>
              <a:t>Emergency Medicine-Lawton		</a:t>
            </a:r>
          </a:p>
          <a:p>
            <a:r>
              <a:rPr lang="en-US" sz="1300" dirty="0"/>
              <a:t>Emergency Medicine-Norman	</a:t>
            </a:r>
          </a:p>
          <a:p>
            <a:r>
              <a:rPr lang="en-US" sz="1300" dirty="0"/>
              <a:t>Family Medicine-Ada (Chickasaw)</a:t>
            </a:r>
          </a:p>
          <a:p>
            <a:r>
              <a:rPr lang="en-US" sz="1300" dirty="0"/>
              <a:t>Family Medicine-Lawton</a:t>
            </a:r>
          </a:p>
          <a:p>
            <a:r>
              <a:rPr lang="en-US" sz="1300" dirty="0"/>
              <a:t>Family Medicine-McAlester</a:t>
            </a:r>
          </a:p>
          <a:p>
            <a:r>
              <a:rPr lang="en-US" sz="1300" dirty="0"/>
              <a:t>Family Medicine-OSUMC</a:t>
            </a:r>
          </a:p>
          <a:p>
            <a:r>
              <a:rPr lang="en-US" sz="1300" dirty="0"/>
              <a:t>OB/GYN</a:t>
            </a:r>
          </a:p>
          <a:p>
            <a:r>
              <a:rPr lang="en-US" sz="1300" dirty="0"/>
              <a:t>OMM</a:t>
            </a:r>
          </a:p>
          <a:p>
            <a:r>
              <a:rPr lang="en-US" sz="1300" dirty="0"/>
              <a:t>Psychiatry</a:t>
            </a:r>
          </a:p>
          <a:p>
            <a:r>
              <a:rPr lang="en-US" sz="1300" dirty="0"/>
              <a:t>Radiology</a:t>
            </a:r>
          </a:p>
          <a:p>
            <a:r>
              <a:rPr lang="en-US" sz="1300" dirty="0"/>
              <a:t>Surgery</a:t>
            </a:r>
          </a:p>
          <a:p>
            <a:r>
              <a:rPr lang="en-US" sz="1400" dirty="0"/>
              <a:t> 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59083" y="2069870"/>
            <a:ext cx="4056611" cy="4170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u="sng" dirty="0"/>
              <a:t>Continued Pre-Accreditation</a:t>
            </a:r>
            <a:r>
              <a:rPr lang="en-US" sz="1300" dirty="0"/>
              <a:t>		</a:t>
            </a:r>
          </a:p>
          <a:p>
            <a:r>
              <a:rPr lang="en-US" sz="1300" dirty="0"/>
              <a:t>Family Medicine-Durant-8 citations-responses submitted to RC</a:t>
            </a:r>
          </a:p>
          <a:p>
            <a:r>
              <a:rPr lang="en-US" sz="1300" dirty="0"/>
              <a:t>Family Medicine-Tahlequah-13 citations-responses submitted to RC</a:t>
            </a:r>
          </a:p>
          <a:p>
            <a:r>
              <a:rPr lang="en-US" sz="1300" dirty="0"/>
              <a:t>Otolaryngology-second Continued Pre-Accreditation </a:t>
            </a:r>
          </a:p>
          <a:p>
            <a:r>
              <a:rPr lang="en-US" sz="1300" dirty="0"/>
              <a:t>Orthopedic Surgery-6 extended citations with 2 new citations	</a:t>
            </a:r>
          </a:p>
          <a:p>
            <a:r>
              <a:rPr lang="en-US" sz="1300" dirty="0"/>
              <a:t> 		</a:t>
            </a:r>
          </a:p>
          <a:p>
            <a:r>
              <a:rPr lang="en-US" sz="1300" u="sng" dirty="0"/>
              <a:t>Pre-Accreditation</a:t>
            </a:r>
            <a:endParaRPr lang="en-US" sz="1300" dirty="0"/>
          </a:p>
          <a:p>
            <a:r>
              <a:rPr lang="en-US" sz="1300" dirty="0"/>
              <a:t>Interventional Cardiology </a:t>
            </a:r>
          </a:p>
          <a:p>
            <a:r>
              <a:rPr lang="en-US" sz="1300" dirty="0"/>
              <a:t>	</a:t>
            </a:r>
          </a:p>
          <a:p>
            <a:r>
              <a:rPr lang="en-US" sz="1300" u="sng" dirty="0"/>
              <a:t>Application Not Yet Submitted</a:t>
            </a:r>
            <a:r>
              <a:rPr lang="en-US" sz="1300" dirty="0"/>
              <a:t>				</a:t>
            </a:r>
          </a:p>
          <a:p>
            <a:r>
              <a:rPr lang="en-US" sz="1300" dirty="0"/>
              <a:t>Oncology-CTCA-in preparation</a:t>
            </a:r>
          </a:p>
          <a:p>
            <a:r>
              <a:rPr lang="en-US" sz="1300" dirty="0"/>
              <a:t>Gastroenterology-in preparation</a:t>
            </a:r>
          </a:p>
          <a:p>
            <a:r>
              <a:rPr lang="en-US" sz="1300" dirty="0"/>
              <a:t> </a:t>
            </a:r>
          </a:p>
          <a:p>
            <a:r>
              <a:rPr lang="en-US" sz="1300" u="sng" dirty="0"/>
              <a:t>Programs Closing</a:t>
            </a:r>
            <a:endParaRPr lang="en-US" sz="1300" dirty="0"/>
          </a:p>
          <a:p>
            <a:r>
              <a:rPr lang="en-US" sz="1300" dirty="0"/>
              <a:t>Ophthalmology-considering funding positions for OSU grads in McGee Eye Institute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22771" y="1964971"/>
            <a:ext cx="4405745" cy="4901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50" u="sng" dirty="0"/>
              <a:t>Osteopathic Recognition-Initial Recognition</a:t>
            </a:r>
            <a:endParaRPr lang="en-US" sz="1250" dirty="0"/>
          </a:p>
          <a:p>
            <a:r>
              <a:rPr lang="en-US" sz="1250" dirty="0"/>
              <a:t>Anesthesiology</a:t>
            </a:r>
          </a:p>
          <a:p>
            <a:r>
              <a:rPr lang="en-US" sz="1250" dirty="0"/>
              <a:t>Cardiology</a:t>
            </a:r>
          </a:p>
          <a:p>
            <a:r>
              <a:rPr lang="en-US" sz="1250" dirty="0"/>
              <a:t>Emergency Medicine-OSUMC</a:t>
            </a:r>
          </a:p>
          <a:p>
            <a:r>
              <a:rPr lang="en-US" sz="1250" dirty="0"/>
              <a:t>Family Medicine-OSUMC and THC</a:t>
            </a:r>
          </a:p>
          <a:p>
            <a:r>
              <a:rPr lang="en-US" sz="1250" dirty="0"/>
              <a:t>Family Medicine-Lawton</a:t>
            </a:r>
          </a:p>
          <a:p>
            <a:r>
              <a:rPr lang="en-US" sz="1250" dirty="0"/>
              <a:t>Family Medicine-Talihina</a:t>
            </a:r>
          </a:p>
          <a:p>
            <a:r>
              <a:rPr lang="en-US" sz="1250" dirty="0"/>
              <a:t>Internal Medicine-OSUMC</a:t>
            </a:r>
          </a:p>
          <a:p>
            <a:r>
              <a:rPr lang="en-US" sz="1250" dirty="0"/>
              <a:t>Internal Medicine-Tahlequah</a:t>
            </a:r>
          </a:p>
          <a:p>
            <a:r>
              <a:rPr lang="en-US" sz="1250" dirty="0"/>
              <a:t>OB/GYN-OSUMC and THC</a:t>
            </a:r>
          </a:p>
          <a:p>
            <a:r>
              <a:rPr lang="en-US" sz="1250" dirty="0"/>
              <a:t>Pediatrics-OSUMC and THC</a:t>
            </a:r>
          </a:p>
          <a:p>
            <a:r>
              <a:rPr lang="en-US" sz="1250" dirty="0"/>
              <a:t>Psychiatry</a:t>
            </a:r>
          </a:p>
          <a:p>
            <a:r>
              <a:rPr lang="en-US" sz="1250" dirty="0"/>
              <a:t>Radiology</a:t>
            </a:r>
          </a:p>
          <a:p>
            <a:r>
              <a:rPr lang="en-US" sz="1250" dirty="0"/>
              <a:t>Surgery</a:t>
            </a:r>
          </a:p>
          <a:p>
            <a:r>
              <a:rPr lang="en-US" sz="1250" dirty="0"/>
              <a:t> </a:t>
            </a:r>
          </a:p>
          <a:p>
            <a:r>
              <a:rPr lang="en-US" sz="1250" u="sng" dirty="0"/>
              <a:t>Osteopathic Recognition Application Submissions </a:t>
            </a:r>
            <a:endParaRPr lang="en-US" sz="1250" dirty="0"/>
          </a:p>
          <a:p>
            <a:r>
              <a:rPr lang="en-US" sz="1250" dirty="0"/>
              <a:t>		</a:t>
            </a:r>
          </a:p>
          <a:p>
            <a:r>
              <a:rPr lang="en-US" sz="1250" u="sng" dirty="0"/>
              <a:t>Osteopathic Recognition Applications</a:t>
            </a:r>
            <a:r>
              <a:rPr lang="en-US" sz="1250" dirty="0"/>
              <a:t> (In preparation)</a:t>
            </a:r>
          </a:p>
          <a:p>
            <a:r>
              <a:rPr lang="en-US" sz="1250" dirty="0"/>
              <a:t>Family Medicine-Ada</a:t>
            </a:r>
          </a:p>
          <a:p>
            <a:r>
              <a:rPr lang="en-US" sz="1250" dirty="0"/>
              <a:t>Family Medicine-Durant	</a:t>
            </a:r>
          </a:p>
          <a:p>
            <a:r>
              <a:rPr lang="en-US" sz="1250" dirty="0"/>
              <a:t>		</a:t>
            </a:r>
          </a:p>
          <a:p>
            <a:r>
              <a:rPr lang="en-US" sz="1250" u="sng" dirty="0"/>
              <a:t>Potential Affiliate Sites with Additional Slots</a:t>
            </a:r>
            <a:endParaRPr lang="en-US" sz="1250" dirty="0"/>
          </a:p>
          <a:p>
            <a:r>
              <a:rPr lang="en-US" sz="1250" dirty="0"/>
              <a:t>Saint Francis South/Muskogee-IM/General Surgery</a:t>
            </a:r>
          </a:p>
          <a:p>
            <a:r>
              <a:rPr lang="en-US" sz="1250" dirty="0"/>
              <a:t>Emergency Medicine-Tahlequah</a:t>
            </a:r>
          </a:p>
          <a:p>
            <a:r>
              <a:rPr lang="en-US" sz="1250" dirty="0"/>
              <a:t>Enid FM Conjoint program</a:t>
            </a:r>
          </a:p>
        </p:txBody>
      </p:sp>
    </p:spTree>
    <p:extLst>
      <p:ext uri="{BB962C8B-B14F-4D97-AF65-F5344CB8AC3E}">
        <p14:creationId xmlns:p14="http://schemas.microsoft.com/office/powerpoint/2010/main" val="3384224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45882" y="0"/>
            <a:ext cx="113256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CURRENT STATUS OF ACGME PROGRAM APPLICATIONS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3454" y="939338"/>
            <a:ext cx="4131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OMECO SPONSORSHIP (THCs)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0985" y="2169621"/>
            <a:ext cx="349965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Continued Accreditation</a:t>
            </a:r>
            <a:endParaRPr lang="en-US" dirty="0"/>
          </a:p>
          <a:p>
            <a:r>
              <a:rPr lang="en-US" dirty="0"/>
              <a:t>Pediatrics</a:t>
            </a:r>
          </a:p>
          <a:p>
            <a:endParaRPr lang="en-US" dirty="0" smtClean="0"/>
          </a:p>
          <a:p>
            <a:r>
              <a:rPr lang="en-US" u="sng" dirty="0"/>
              <a:t>Initial Accreditation</a:t>
            </a:r>
            <a:endParaRPr lang="en-US" dirty="0"/>
          </a:p>
          <a:p>
            <a:r>
              <a:rPr lang="en-US" dirty="0"/>
              <a:t>Family Medicine-Choctaw</a:t>
            </a:r>
          </a:p>
          <a:p>
            <a:r>
              <a:rPr lang="en-US" dirty="0"/>
              <a:t>Family Medicine-Tulsa</a:t>
            </a:r>
          </a:p>
          <a:p>
            <a:r>
              <a:rPr lang="en-US" dirty="0"/>
              <a:t>Internal Medicine-Tahlequah</a:t>
            </a:r>
          </a:p>
          <a:p>
            <a:r>
              <a:rPr lang="en-US" dirty="0"/>
              <a:t>OB/GYN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Standard </a:t>
            </a:r>
            <a:r>
              <a:rPr lang="en-US" b="1" dirty="0" smtClean="0"/>
              <a:t>10: 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Graduate Medical Education (GME</a:t>
            </a:r>
            <a:r>
              <a:rPr lang="en-US" b="1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faculty of a COM must ensure that the curriculum provides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content of sufficient breadth and depth to prepare students </a:t>
            </a:r>
            <a:r>
              <a:rPr lang="en-US" dirty="0" smtClean="0">
                <a:solidFill>
                  <a:schemeClr val="bg1"/>
                </a:solidFill>
              </a:rPr>
              <a:t>for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entry </a:t>
            </a:r>
            <a:r>
              <a:rPr lang="en-US" dirty="0">
                <a:solidFill>
                  <a:schemeClr val="bg1"/>
                </a:solidFill>
              </a:rPr>
              <a:t>into a graduate medical education program for the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subsequent practice of medicine. The COM must strive to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develop graduate medical education to meet the needs of its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graduates within the defined service area, consistent with the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mission of the COM.</a:t>
            </a:r>
          </a:p>
        </p:txBody>
      </p:sp>
    </p:spTree>
    <p:extLst>
      <p:ext uri="{BB962C8B-B14F-4D97-AF65-F5344CB8AC3E}">
        <p14:creationId xmlns:p14="http://schemas.microsoft.com/office/powerpoint/2010/main" val="1252305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QUESTIONS?</a:t>
            </a:r>
            <a:endParaRPr lang="en-US" sz="6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316" y="2394989"/>
            <a:ext cx="2264100" cy="3598863"/>
          </a:xfrm>
        </p:spPr>
      </p:pic>
    </p:spTree>
    <p:extLst>
      <p:ext uri="{BB962C8B-B14F-4D97-AF65-F5344CB8AC3E}">
        <p14:creationId xmlns:p14="http://schemas.microsoft.com/office/powerpoint/2010/main" val="924486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Element </a:t>
            </a:r>
            <a:r>
              <a:rPr lang="en-US" b="1" dirty="0" smtClean="0"/>
              <a:t>10.1: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Osteopathic Educational Continuum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COM must demonstrate policy, structure and procedures to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support the continuum of osteopathic education - including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</a:rPr>
              <a:t>predoctoral</a:t>
            </a:r>
            <a:r>
              <a:rPr lang="en-US" dirty="0">
                <a:solidFill>
                  <a:schemeClr val="bg1"/>
                </a:solidFill>
              </a:rPr>
              <a:t> education, graduate medical education, and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continuing medical education.</a:t>
            </a:r>
          </a:p>
        </p:txBody>
      </p:sp>
    </p:spTree>
    <p:extLst>
      <p:ext uri="{BB962C8B-B14F-4D97-AF65-F5344CB8AC3E}">
        <p14:creationId xmlns:p14="http://schemas.microsoft.com/office/powerpoint/2010/main" val="842901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4" t="2134" r="2278" b="2125"/>
          <a:stretch/>
        </p:blipFill>
        <p:spPr>
          <a:xfrm rot="5400000">
            <a:off x="2175118" y="-922223"/>
            <a:ext cx="6624265" cy="8636925"/>
          </a:xfrm>
        </p:spPr>
      </p:pic>
    </p:spTree>
    <p:extLst>
      <p:ext uri="{BB962C8B-B14F-4D97-AF65-F5344CB8AC3E}">
        <p14:creationId xmlns:p14="http://schemas.microsoft.com/office/powerpoint/2010/main" val="66681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" t="1811" r="28607" b="1542"/>
          <a:stretch/>
        </p:blipFill>
        <p:spPr>
          <a:xfrm rot="5400000">
            <a:off x="3355446" y="-1518085"/>
            <a:ext cx="5494711" cy="9960672"/>
          </a:xfrm>
        </p:spPr>
      </p:pic>
    </p:spTree>
    <p:extLst>
      <p:ext uri="{BB962C8B-B14F-4D97-AF65-F5344CB8AC3E}">
        <p14:creationId xmlns:p14="http://schemas.microsoft.com/office/powerpoint/2010/main" val="216669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" t="23765" r="4634" b="23340"/>
          <a:stretch/>
        </p:blipFill>
        <p:spPr>
          <a:xfrm>
            <a:off x="282634" y="172100"/>
            <a:ext cx="6932596" cy="523948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7" t="4970" r="6445" b="4970"/>
          <a:stretch/>
        </p:blipFill>
        <p:spPr>
          <a:xfrm>
            <a:off x="7387244" y="532014"/>
            <a:ext cx="4613563" cy="6176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523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" t="4594" r="5817" b="3012"/>
          <a:stretch/>
        </p:blipFill>
        <p:spPr>
          <a:xfrm>
            <a:off x="272996" y="185706"/>
            <a:ext cx="5279449" cy="655899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7" t="4849" r="6287" b="4849"/>
          <a:stretch/>
        </p:blipFill>
        <p:spPr>
          <a:xfrm>
            <a:off x="6251171" y="185706"/>
            <a:ext cx="5295207" cy="655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92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" t="4826" r="5817" b="4630"/>
          <a:stretch/>
        </p:blipFill>
        <p:spPr>
          <a:xfrm>
            <a:off x="315884" y="205047"/>
            <a:ext cx="5245331" cy="642851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6" t="4849" r="6131" b="3273"/>
          <a:stretch/>
        </p:blipFill>
        <p:spPr>
          <a:xfrm>
            <a:off x="6445389" y="205047"/>
            <a:ext cx="4909796" cy="645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08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9" t="47869" r="14714" b="15683"/>
          <a:stretch/>
        </p:blipFill>
        <p:spPr>
          <a:xfrm>
            <a:off x="302266" y="2107631"/>
            <a:ext cx="5757712" cy="418510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3" t="4849" r="6601" b="4849"/>
          <a:stretch/>
        </p:blipFill>
        <p:spPr>
          <a:xfrm>
            <a:off x="6500552" y="199505"/>
            <a:ext cx="4971011" cy="647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40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4EE8F5754CE74DA1362FF4A382C9BF" ma:contentTypeVersion="13" ma:contentTypeDescription="Create a new document." ma:contentTypeScope="" ma:versionID="046f73d9629ffb590de9d06c7e61ddb4">
  <xsd:schema xmlns:xsd="http://www.w3.org/2001/XMLSchema" xmlns:xs="http://www.w3.org/2001/XMLSchema" xmlns:p="http://schemas.microsoft.com/office/2006/metadata/properties" xmlns:ns1="http://schemas.microsoft.com/sharepoint/v3" xmlns:ns2="5d7439e3-80a4-4edc-9d3e-0234b667c127" xmlns:ns3="22c81239-4916-42f8-981e-bb17659ba664" targetNamespace="http://schemas.microsoft.com/office/2006/metadata/properties" ma:root="true" ma:fieldsID="8a0a50ba7056cb42c91513a3223dbf87" ns1:_="" ns2:_="" ns3:_="">
    <xsd:import namespace="http://schemas.microsoft.com/sharepoint/v3"/>
    <xsd:import namespace="5d7439e3-80a4-4edc-9d3e-0234b667c127"/>
    <xsd:import namespace="22c81239-4916-42f8-981e-bb17659ba66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1:PublishingStartDate" minOccurs="0"/>
                <xsd:element ref="ns1:PublishingExpirationDat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date" minOccurs="0"/>
                <xsd:element ref="ns3:File_x0020_Type0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10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11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7439e3-80a4-4edc-9d3e-0234b667c12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c81239-4916-42f8-981e-bb17659ba66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5" nillable="true" ma:displayName="MediaServiceAutoTags" ma:description="" ma:internalName="MediaServiceAutoTags" ma:readOnly="true">
      <xsd:simpleType>
        <xsd:restriction base="dms:Text"/>
      </xsd:simpleType>
    </xsd:element>
    <xsd:element name="date" ma:index="16" nillable="true" ma:displayName="date" ma:format="DateOnly" ma:internalName="date">
      <xsd:simpleType>
        <xsd:restriction base="dms:DateTime"/>
      </xsd:simpleType>
    </xsd:element>
    <xsd:element name="File_x0020_Type0" ma:index="17" nillable="true" ma:displayName="File Type" ma:internalName="File_x0020_Type0">
      <xsd:simpleType>
        <xsd:restriction base="dms:Text">
          <xsd:maxLength value="255"/>
        </xsd:restriction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File_x0020_Type0 xmlns="22c81239-4916-42f8-981e-bb17659ba664" xsi:nil="true"/>
    <PublishingExpirationDate xmlns="http://schemas.microsoft.com/sharepoint/v3" xsi:nil="true"/>
    <date xmlns="22c81239-4916-42f8-981e-bb17659ba664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64C454E6-8342-4990-8EE7-70CA92FD5E0D}"/>
</file>

<file path=customXml/itemProps2.xml><?xml version="1.0" encoding="utf-8"?>
<ds:datastoreItem xmlns:ds="http://schemas.openxmlformats.org/officeDocument/2006/customXml" ds:itemID="{6C33C00C-DC04-4A00-996A-270F7CA35D3D}"/>
</file>

<file path=customXml/itemProps3.xml><?xml version="1.0" encoding="utf-8"?>
<ds:datastoreItem xmlns:ds="http://schemas.openxmlformats.org/officeDocument/2006/customXml" ds:itemID="{F7450AFA-208D-412C-9422-637B69A84E5D}"/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294</TotalTime>
  <Words>254</Words>
  <Application>Microsoft Office PowerPoint</Application>
  <PresentationFormat>Widescreen</PresentationFormat>
  <Paragraphs>98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Trebuchet MS</vt:lpstr>
      <vt:lpstr>Berlin</vt:lpstr>
      <vt:lpstr>COCA Standard 10 </vt:lpstr>
      <vt:lpstr>Standard 10:  Graduate Medical Education (GME)</vt:lpstr>
      <vt:lpstr>Element 10.1: Osteopathic Educational Continuum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Element 10.2:  ACGME Accredited GME</vt:lpstr>
      <vt:lpstr>PowerPoint Presentation</vt:lpstr>
      <vt:lpstr>PowerPoint Presentation</vt:lpstr>
      <vt:lpstr>Element 10.3: Osteopathic Recognition GME</vt:lpstr>
      <vt:lpstr>CURRENT STATUS OF ACGME PROGRAM APPLICATIONS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Massey, Christina</dc:creator>
  <cp:lastModifiedBy>Massey, Christina</cp:lastModifiedBy>
  <cp:revision>36</cp:revision>
  <dcterms:created xsi:type="dcterms:W3CDTF">2018-08-17T15:39:23Z</dcterms:created>
  <dcterms:modified xsi:type="dcterms:W3CDTF">2018-10-02T21:24:45Z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0x010100354EE8F5754CE74DA1362FF4A382C9BF</vt:lpwstr>
  </property>
</Properties>
</file>

<file path=docProps/thumbnail.jpeg>
</file>